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86" r:id="rId3"/>
    <p:sldId id="390" r:id="rId4"/>
    <p:sldId id="393" r:id="rId5"/>
    <p:sldId id="361" r:id="rId6"/>
    <p:sldId id="368" r:id="rId7"/>
    <p:sldId id="374" r:id="rId8"/>
    <p:sldId id="389" r:id="rId9"/>
    <p:sldId id="383" r:id="rId10"/>
    <p:sldId id="410" r:id="rId11"/>
    <p:sldId id="382" r:id="rId12"/>
    <p:sldId id="400" r:id="rId13"/>
    <p:sldId id="408" r:id="rId14"/>
    <p:sldId id="407" r:id="rId15"/>
    <p:sldId id="406" r:id="rId16"/>
    <p:sldId id="405" r:id="rId17"/>
    <p:sldId id="403" r:id="rId18"/>
    <p:sldId id="404" r:id="rId19"/>
    <p:sldId id="402" r:id="rId20"/>
    <p:sldId id="401" r:id="rId21"/>
    <p:sldId id="387" r:id="rId22"/>
    <p:sldId id="385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0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4044">
          <p15:clr>
            <a:srgbClr val="A4A3A4"/>
          </p15:clr>
        </p15:guide>
        <p15:guide id="5" pos="5484">
          <p15:clr>
            <a:srgbClr val="A4A3A4"/>
          </p15:clr>
        </p15:guide>
        <p15:guide id="6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ra Rezaee" initials="K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08"/>
    <a:srgbClr val="D16D09"/>
    <a:srgbClr val="CC3300"/>
    <a:srgbClr val="FF3300"/>
    <a:srgbClr val="B87B22"/>
    <a:srgbClr val="B0772A"/>
    <a:srgbClr val="052043"/>
    <a:srgbClr val="062958"/>
    <a:srgbClr val="002A5C"/>
    <a:srgbClr val="002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2" autoAdjust="0"/>
    <p:restoredTop sz="94660"/>
  </p:normalViewPr>
  <p:slideViewPr>
    <p:cSldViewPr snapToGrid="0">
      <p:cViewPr>
        <p:scale>
          <a:sx n="66" d="100"/>
          <a:sy n="66" d="100"/>
        </p:scale>
        <p:origin x="264" y="864"/>
      </p:cViewPr>
      <p:guideLst>
        <p:guide orient="horz" pos="3870"/>
        <p:guide orient="horz" pos="192"/>
        <p:guide orient="horz" pos="854"/>
        <p:guide orient="horz" pos="4044"/>
        <p:guide pos="548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32" y="72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0ACC-A12A-4DA4-940E-58D69F363DA2}" type="datetimeFigureOut">
              <a:rPr lang="en-CA" smtClean="0"/>
              <a:pPr/>
              <a:t>2018-04-20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1CB02-0D7D-4707-AB4E-D64B6C69F8B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343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D09EA6E-6DDA-48CC-9ABE-09439E9F3133}" type="datetimeFigureOut">
              <a:rPr lang="en-CA" smtClean="0"/>
              <a:pPr/>
              <a:t>2018-04-20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6A9047E-81FB-42A9-B99D-CD720BE77F8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15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9047E-81FB-42A9-B99D-CD720BE77F89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26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0"/>
            <a:ext cx="9144000" cy="2308225"/>
          </a:xfrm>
        </p:spPr>
        <p:txBody>
          <a:bodyPr lIns="640080" tIns="91440" rIns="640080" bIns="91440" anchor="ctr" anchorCtr="0">
            <a:normAutofit/>
          </a:bodyPr>
          <a:lstStyle>
            <a:lvl1pPr algn="l">
              <a:defRPr sz="40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8375"/>
            <a:ext cx="9144000" cy="1616075"/>
          </a:xfrm>
          <a:solidFill>
            <a:srgbClr val="052043"/>
          </a:solidFill>
          <a:ln>
            <a:noFill/>
          </a:ln>
        </p:spPr>
        <p:txBody>
          <a:bodyPr lIns="640080" tIns="137160" rIns="640080" bIns="137160"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590550" y="4759325"/>
            <a:ext cx="2457450" cy="365125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</a:lstStyle>
          <a:p>
            <a:fld id="{62DA4C3D-2350-4791-AEDD-D231F8E7CF54}" type="datetime1">
              <a:rPr lang="en-CA" smtClean="0"/>
              <a:t>2018-04-20</a:t>
            </a:fld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5389429"/>
            <a:ext cx="4286250" cy="73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56" y="5336194"/>
            <a:ext cx="2503166" cy="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1268976"/>
            <a:ext cx="8229600" cy="46800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B70EE-28A2-4907-B296-801F25783F68}" type="datetime1">
              <a:rPr lang="en-CA" smtClean="0"/>
              <a:t>2018-04-20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2708654" y="6303404"/>
            <a:ext cx="3623304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0435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08654" y="6303404"/>
            <a:ext cx="3623304" cy="365125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53B5B8-7667-4865-8256-A1AA6DCDB1E6}" type="datetime1">
              <a:rPr lang="en-CA" smtClean="0"/>
              <a:t>2018-04-20</a:t>
            </a:fld>
            <a:endParaRPr lang="en-C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268975"/>
            <a:ext cx="8229600" cy="4680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95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33652"/>
            <a:ext cx="9144000" cy="724347"/>
          </a:xfrm>
          <a:prstGeom prst="rect">
            <a:avLst/>
          </a:prstGeom>
          <a:solidFill>
            <a:srgbClr val="052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9400"/>
            <a:ext cx="8229600" cy="81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808"/>
            <a:ext cx="8229600" cy="468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992038" y="6313262"/>
            <a:ext cx="694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1387C-671E-4F3A-A59E-BF11ADB149ED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462021" y="6313262"/>
            <a:ext cx="139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80E81-B433-44FB-A1BF-84930E6D82E7}" type="datetime1">
              <a:rPr lang="en-CA" smtClean="0"/>
              <a:t>2018-04-20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8653" y="6313262"/>
            <a:ext cx="362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pic>
        <p:nvPicPr>
          <p:cNvPr id="1026" name="Picture 2" descr="C:\Users\Judy\Documents\Branding\UTTRI logo\university_of_toronto_transportation_research_institute_uttri_small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4" y="6169485"/>
            <a:ext cx="815849" cy="65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1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800" b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3000" kern="1200">
          <a:solidFill>
            <a:schemeClr val="bg2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800" b="1" dirty="0">
                <a:latin typeface="Calibri" panose="020F0502020204030204" pitchFamily="34" charset="0"/>
                <a:cs typeface="Calibri" panose="020F0502020204030204" pitchFamily="34" charset="0"/>
              </a:rPr>
              <a:t>A Multi-Decade Longitudinal Analysis of Transportation and Land Use Co-Evolution in the Greater Toronto-Hamilton Area</a:t>
            </a:r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0" y="3517802"/>
            <a:ext cx="9144000" cy="1616075"/>
          </a:xfrm>
        </p:spPr>
        <p:txBody>
          <a:bodyPr/>
          <a:lstStyle/>
          <a:p>
            <a:r>
              <a:rPr lang="en-CA" sz="2000" dirty="0">
                <a:latin typeface="Calibri" panose="020F0502020204030204" pitchFamily="34" charset="0"/>
              </a:rPr>
              <a:t>Dena Kasraian </a:t>
            </a:r>
          </a:p>
          <a:p>
            <a:r>
              <a:rPr lang="en-CA" sz="2000" dirty="0" err="1">
                <a:latin typeface="Calibri" panose="020F0502020204030204" pitchFamily="34" charset="0"/>
              </a:rPr>
              <a:t>Shivani</a:t>
            </a:r>
            <a:r>
              <a:rPr lang="en-CA" sz="2000" dirty="0">
                <a:latin typeface="Calibri" panose="020F0502020204030204" pitchFamily="34" charset="0"/>
              </a:rPr>
              <a:t> </a:t>
            </a:r>
            <a:r>
              <a:rPr lang="en-CA" sz="2000" dirty="0" err="1" smtClean="0">
                <a:latin typeface="Calibri" panose="020F0502020204030204" pitchFamily="34" charset="0"/>
              </a:rPr>
              <a:t>Raghav</a:t>
            </a:r>
            <a:endParaRPr lang="en-CA" sz="2000" dirty="0" smtClean="0">
              <a:latin typeface="Calibri" panose="020F0502020204030204" pitchFamily="34" charset="0"/>
            </a:endParaRPr>
          </a:p>
          <a:p>
            <a:r>
              <a:rPr lang="en-CA" sz="2000" dirty="0" smtClean="0">
                <a:latin typeface="Calibri" panose="020F0502020204030204" pitchFamily="34" charset="0"/>
              </a:rPr>
              <a:t>Bilal Yusuf</a:t>
            </a:r>
            <a:endParaRPr lang="en-CA" sz="2000" dirty="0">
              <a:latin typeface="Calibri" panose="020F0502020204030204" pitchFamily="34" charset="0"/>
            </a:endParaRPr>
          </a:p>
          <a:p>
            <a:r>
              <a:rPr lang="en-CA" sz="2000" dirty="0">
                <a:latin typeface="Calibri" panose="020F0502020204030204" pitchFamily="34" charset="0"/>
              </a:rPr>
              <a:t>Eric Miller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48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10</a:t>
            </a:fld>
            <a:endParaRPr lang="en-CA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378323" y="416479"/>
            <a:ext cx="7673277" cy="5220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400" b="1" dirty="0" smtClean="0">
                <a:latin typeface="Calibri" panose="020F0502020204030204" pitchFamily="34" charset="0"/>
              </a:rPr>
              <a:t>Observations</a:t>
            </a:r>
            <a:endParaRPr lang="en-CA" sz="24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r>
              <a:rPr lang="en-CA" sz="2200" dirty="0" smtClean="0">
                <a:latin typeface="Calibri" panose="020F0502020204030204" pitchFamily="34" charset="0"/>
              </a:rPr>
              <a:t>Transit travel times &gt; auto travel times (with congestion) &gt; auto travel times (free flow)</a:t>
            </a:r>
          </a:p>
          <a:p>
            <a:r>
              <a:rPr lang="en-CA" sz="2200" dirty="0" smtClean="0">
                <a:latin typeface="Calibri" panose="020F0502020204030204" pitchFamily="34" charset="0"/>
              </a:rPr>
              <a:t>Transit travel times have decreased over time with the improvement of the transit network</a:t>
            </a:r>
          </a:p>
          <a:p>
            <a:r>
              <a:rPr lang="en-CA" sz="2200" dirty="0" smtClean="0">
                <a:latin typeface="Calibri" panose="020F0502020204030204" pitchFamily="34" charset="0"/>
              </a:rPr>
              <a:t>The ultimate combination of changes in the road network and demand has resulted in relatively stable auto travel times at the network level over time </a:t>
            </a:r>
          </a:p>
          <a:p>
            <a:pPr marL="0" indent="0">
              <a:buNone/>
            </a:pPr>
            <a:r>
              <a:rPr lang="en-CA" sz="2200" dirty="0">
                <a:latin typeface="Calibri" panose="020F0502020204030204" pitchFamily="34" charset="0"/>
              </a:rPr>
              <a:t> </a:t>
            </a:r>
            <a:r>
              <a:rPr lang="en-CA" sz="2200" dirty="0" smtClean="0">
                <a:latin typeface="Calibri" panose="020F0502020204030204" pitchFamily="34" charset="0"/>
              </a:rPr>
              <a:t>    </a:t>
            </a:r>
          </a:p>
          <a:p>
            <a:endParaRPr lang="en-CA" sz="2200" dirty="0" smtClean="0">
              <a:latin typeface="Calibri" panose="020F0502020204030204" pitchFamily="34" charset="0"/>
            </a:endParaRPr>
          </a:p>
          <a:p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5100" b="1" dirty="0">
                <a:latin typeface="Calibri" panose="020F0502020204030204" pitchFamily="34" charset="0"/>
              </a:rPr>
              <a:t>Average transit </a:t>
            </a:r>
            <a:r>
              <a:rPr lang="en-CA" sz="5100" b="1" dirty="0" smtClean="0">
                <a:latin typeface="Calibri" panose="020F0502020204030204" pitchFamily="34" charset="0"/>
              </a:rPr>
              <a:t>time - 1971</a:t>
            </a:r>
            <a:endParaRPr lang="en-CA" sz="51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- 1976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- 1981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- 1986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- 1991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- 1996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- 2001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- 2006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- 2011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2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2</a:t>
            </a:fld>
            <a:endParaRPr lang="en-CA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78323" y="416479"/>
            <a:ext cx="7673277" cy="5220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 smtClean="0">
                <a:latin typeface="Calibri" panose="020F0502020204030204" pitchFamily="34" charset="0"/>
              </a:rPr>
              <a:t>Documenting transport </a:t>
            </a:r>
            <a:r>
              <a:rPr lang="en-CA" sz="2200" dirty="0">
                <a:latin typeface="Calibri" panose="020F0502020204030204" pitchFamily="34" charset="0"/>
              </a:rPr>
              <a:t>infrastructure (transit and road) development </a:t>
            </a:r>
            <a:r>
              <a:rPr lang="en-CA" sz="2200" dirty="0" smtClean="0">
                <a:latin typeface="Calibri" panose="020F0502020204030204" pitchFamily="34" charset="0"/>
              </a:rPr>
              <a:t>and urbanization in </a:t>
            </a:r>
            <a:r>
              <a:rPr lang="en-CA" sz="2200" dirty="0">
                <a:latin typeface="Calibri" panose="020F0502020204030204" pitchFamily="34" charset="0"/>
              </a:rPr>
              <a:t>the GTHA over half a century (1966 to 2016</a:t>
            </a:r>
            <a:r>
              <a:rPr lang="en-CA" sz="2200" dirty="0" smtClean="0">
                <a:latin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 smtClean="0">
                <a:latin typeface="Calibri" panose="020F0502020204030204" pitchFamily="34" charset="0"/>
              </a:rPr>
              <a:t>Calculation </a:t>
            </a:r>
            <a:r>
              <a:rPr lang="en-CA" sz="2200" dirty="0">
                <a:latin typeface="Calibri" panose="020F0502020204030204" pitchFamily="34" charset="0"/>
              </a:rPr>
              <a:t>of accessibility change (transit vs </a:t>
            </a:r>
            <a:r>
              <a:rPr lang="en-CA" sz="2200" dirty="0" smtClean="0">
                <a:latin typeface="Calibri" panose="020F0502020204030204" pitchFamily="34" charset="0"/>
              </a:rPr>
              <a:t>road)</a:t>
            </a: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 smtClean="0">
                <a:latin typeface="Calibri" panose="020F0502020204030204" pitchFamily="34" charset="0"/>
              </a:rPr>
              <a:t>Longitudinal </a:t>
            </a:r>
            <a:r>
              <a:rPr lang="en-CA" sz="2200" dirty="0">
                <a:latin typeface="Calibri" panose="020F0502020204030204" pitchFamily="34" charset="0"/>
              </a:rPr>
              <a:t>analysis of accessibility in relation to various factors (population growth, land development, emergence of activities, etc.)</a:t>
            </a:r>
          </a:p>
          <a:p>
            <a:pPr marL="0" indent="0"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378323" y="416479"/>
            <a:ext cx="6946304" cy="7995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600" b="1" dirty="0" smtClean="0">
                <a:latin typeface="Calibri" panose="020F0502020204030204" pitchFamily="34" charset="0"/>
              </a:rPr>
              <a:t>Research aim</a:t>
            </a: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593316" y="190848"/>
            <a:ext cx="7673277" cy="3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Average transit </a:t>
            </a:r>
            <a:r>
              <a:rPr lang="en-CA" sz="2200" b="1" dirty="0" smtClean="0">
                <a:latin typeface="Calibri" panose="020F0502020204030204" pitchFamily="34" charset="0"/>
              </a:rPr>
              <a:t>time - 2016</a:t>
            </a: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8" y="534390"/>
            <a:ext cx="7225248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21</a:t>
            </a:fld>
            <a:endParaRPr lang="en-CA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378323" y="416479"/>
            <a:ext cx="7673277" cy="5220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400" b="1" dirty="0">
                <a:latin typeface="Calibri" panose="020F0502020204030204" pitchFamily="34" charset="0"/>
              </a:rPr>
              <a:t>Next steps</a:t>
            </a: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r>
              <a:rPr lang="en-CA" sz="2200" dirty="0">
                <a:latin typeface="Calibri" panose="020F0502020204030204" pitchFamily="34" charset="0"/>
              </a:rPr>
              <a:t>Include drive access </a:t>
            </a:r>
            <a:r>
              <a:rPr lang="en-CA" sz="2200" dirty="0" smtClean="0">
                <a:latin typeface="Calibri" panose="020F0502020204030204" pitchFamily="34" charset="0"/>
              </a:rPr>
              <a:t>time</a:t>
            </a:r>
            <a:endParaRPr lang="en-CA" sz="2200" dirty="0" smtClean="0">
              <a:latin typeface="Calibri" panose="020F0502020204030204" pitchFamily="34" charset="0"/>
            </a:endParaRPr>
          </a:p>
          <a:p>
            <a:r>
              <a:rPr lang="en-CA" sz="2200" dirty="0" smtClean="0">
                <a:latin typeface="Calibri" panose="020F0502020204030204" pitchFamily="34" charset="0"/>
              </a:rPr>
              <a:t>Add </a:t>
            </a:r>
            <a:r>
              <a:rPr lang="en-CA" sz="2200" dirty="0">
                <a:latin typeface="Calibri" panose="020F0502020204030204" pitchFamily="34" charset="0"/>
              </a:rPr>
              <a:t>longitudinal census data</a:t>
            </a:r>
            <a:r>
              <a:rPr lang="en-CA" sz="2200" dirty="0">
                <a:latin typeface="Calibri" panose="020F0502020204030204" pitchFamily="34" charset="0"/>
                <a:sym typeface="Wingdings" panose="05000000000000000000" pitchFamily="2" charset="2"/>
              </a:rPr>
              <a:t> urban densities</a:t>
            </a: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>
                <a:latin typeface="Calibri" panose="020F0502020204030204" pitchFamily="34" charset="0"/>
              </a:rPr>
              <a:t>Gravity based network accessibility indicators by transit and road</a:t>
            </a:r>
          </a:p>
          <a:p>
            <a:r>
              <a:rPr lang="en-CA" sz="2200" dirty="0">
                <a:latin typeface="Calibri" panose="020F0502020204030204" pitchFamily="34" charset="0"/>
              </a:rPr>
              <a:t>longitudinal analyses to measure the role of transport accessibility in </a:t>
            </a:r>
            <a:r>
              <a:rPr lang="en-CA" sz="2200" dirty="0" err="1">
                <a:latin typeface="Calibri" panose="020F0502020204030204" pitchFamily="34" charset="0"/>
              </a:rPr>
              <a:t>i</a:t>
            </a:r>
            <a:r>
              <a:rPr lang="en-CA" sz="2200" dirty="0">
                <a:latin typeface="Calibri" panose="020F0502020204030204" pitchFamily="34" charset="0"/>
              </a:rPr>
              <a:t>) population change, ii) urbanisation, iii) land value, iv) </a:t>
            </a:r>
            <a:r>
              <a:rPr lang="en-CA" sz="2200" dirty="0" smtClean="0">
                <a:latin typeface="Calibri" panose="020F0502020204030204" pitchFamily="34" charset="0"/>
              </a:rPr>
              <a:t>equity,…</a:t>
            </a: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>
                <a:latin typeface="Calibri" panose="020F0502020204030204" pitchFamily="34" charset="0"/>
              </a:rPr>
              <a:t>Investigate the reverse impact of urbanisation on transport networks</a:t>
            </a:r>
          </a:p>
          <a:p>
            <a:pPr marL="0" indent="0"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22</a:t>
            </a:fld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907988" y="917625"/>
            <a:ext cx="6121228" cy="4713917"/>
            <a:chOff x="2558988" y="917626"/>
            <a:chExt cx="5607112" cy="431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" t="3394" r="3306" b="2888"/>
            <a:stretch/>
          </p:blipFill>
          <p:spPr>
            <a:xfrm>
              <a:off x="2558988" y="917626"/>
              <a:ext cx="5607112" cy="431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55813" y="3492500"/>
              <a:ext cx="1365787" cy="149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25542" y="3440895"/>
            <a:ext cx="8229600" cy="4680053"/>
          </a:xfrm>
        </p:spPr>
        <p:txBody>
          <a:bodyPr/>
          <a:lstStyle/>
          <a:p>
            <a:pPr marL="0" indent="0" algn="ctr">
              <a:buNone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  <a:p>
            <a:pPr marL="0" indent="0" algn="ctr">
              <a:buNone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773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3</a:t>
            </a:fld>
            <a:endParaRPr lang="en-CA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78323" y="352979"/>
            <a:ext cx="6946304" cy="7995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600" b="1" dirty="0">
                <a:latin typeface="Calibri" panose="020F0502020204030204" pitchFamily="34" charset="0"/>
              </a:rPr>
              <a:t>Data sources</a:t>
            </a: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97370C9-6AD8-4D40-A3CB-A85332E78887}"/>
              </a:ext>
            </a:extLst>
          </p:cNvPr>
          <p:cNvSpPr txBox="1">
            <a:spLocks/>
          </p:cNvSpPr>
          <p:nvPr/>
        </p:nvSpPr>
        <p:spPr>
          <a:xfrm>
            <a:off x="402685" y="870755"/>
            <a:ext cx="8686800" cy="52448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Built-up Area</a:t>
            </a:r>
            <a:endParaRPr lang="en-CA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Canada Land Use Monitoring Program (CLUMP) urban land use 1966-1986</a:t>
            </a:r>
          </a:p>
          <a:p>
            <a:pPr marL="0" indent="0">
              <a:buFont typeface="Wingdings" pitchFamily="2" charset="2"/>
              <a:buNone/>
            </a:pP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Creator: Natural Resources Canada</a:t>
            </a:r>
          </a:p>
          <a:p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1966, 1971, 1976, </a:t>
            </a: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1981, 1986</a:t>
            </a:r>
            <a:endParaRPr lang="en-CA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AAFC Land Use</a:t>
            </a:r>
          </a:p>
          <a:p>
            <a:pPr marL="0" indent="0">
              <a:buNone/>
            </a:pP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Creator: Agriculture and Agri-Food Canada</a:t>
            </a:r>
          </a:p>
          <a:p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1990, 2000 and 2010</a:t>
            </a:r>
          </a:p>
          <a:p>
            <a:pPr marL="0" indent="0">
              <a:buNone/>
            </a:pPr>
            <a:endParaRPr lang="en-CA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Transportation infrastructure</a:t>
            </a:r>
            <a:endParaRPr lang="en-CA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EMME Transportation networks </a:t>
            </a:r>
          </a:p>
          <a:p>
            <a:pPr marL="0" indent="0">
              <a:buNone/>
            </a:pP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Creator: Travel Modelling Group, University of Toronto Transportation Research Institute, UofT</a:t>
            </a:r>
          </a:p>
          <a:p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1971, 1976, </a:t>
            </a: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1981 (derived from 1986 networks)</a:t>
            </a:r>
          </a:p>
          <a:p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1986, 1991</a:t>
            </a: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1996, 2001 </a:t>
            </a:r>
            <a:r>
              <a:rPr lang="en-CA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2011</a:t>
            </a:r>
          </a:p>
        </p:txBody>
      </p:sp>
    </p:spTree>
    <p:extLst>
      <p:ext uri="{BB962C8B-B14F-4D97-AF65-F5344CB8AC3E}">
        <p14:creationId xmlns:p14="http://schemas.microsoft.com/office/powerpoint/2010/main" val="15098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46BC7A-013F-4557-BC56-0DD829E17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5302" r="4087" b="5010"/>
          <a:stretch/>
        </p:blipFill>
        <p:spPr>
          <a:xfrm>
            <a:off x="1" y="902447"/>
            <a:ext cx="3089834" cy="2327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61618-C0D1-47F8-BEA7-CE98C0457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5303" r="3699" b="5009"/>
          <a:stretch/>
        </p:blipFill>
        <p:spPr>
          <a:xfrm>
            <a:off x="3027083" y="902445"/>
            <a:ext cx="3089833" cy="2327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9F786-357D-4A2E-ABAB-12AE6918E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 t="5303" r="3896" b="5009"/>
          <a:stretch/>
        </p:blipFill>
        <p:spPr>
          <a:xfrm>
            <a:off x="6054168" y="902446"/>
            <a:ext cx="3089832" cy="2327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6D97A-71EB-4B24-A439-6F8A35B986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5385" r="3771" b="5347"/>
          <a:stretch/>
        </p:blipFill>
        <p:spPr>
          <a:xfrm>
            <a:off x="1022350" y="3371850"/>
            <a:ext cx="3428880" cy="2562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8EFF08-1620-43DB-9C25-74C372C64B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" t="5607" r="4508" b="5347"/>
          <a:stretch/>
        </p:blipFill>
        <p:spPr>
          <a:xfrm>
            <a:off x="4415605" y="3378199"/>
            <a:ext cx="3397370" cy="2556275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42B9F87-A852-4D91-A96E-0DFFEFA4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908" y="6356350"/>
            <a:ext cx="1343891" cy="365125"/>
          </a:xfrm>
        </p:spPr>
        <p:txBody>
          <a:bodyPr/>
          <a:lstStyle/>
          <a:p>
            <a:pPr algn="r"/>
            <a:fld id="{B3CB678D-0FF9-4677-BD87-3AD142DD9E96}" type="slidenum">
              <a:rPr lang="en-CA" sz="1600" smtClean="0"/>
              <a:pPr algn="r"/>
              <a:t>4</a:t>
            </a:fld>
            <a:endParaRPr lang="en-CA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37EEF-40E8-42EE-96A0-AC78D883F288}"/>
              </a:ext>
            </a:extLst>
          </p:cNvPr>
          <p:cNvSpPr txBox="1"/>
          <p:nvPr/>
        </p:nvSpPr>
        <p:spPr>
          <a:xfrm>
            <a:off x="2258911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A187B-1D3A-4E8A-9B92-C0BB1AD9567E}"/>
              </a:ext>
            </a:extLst>
          </p:cNvPr>
          <p:cNvSpPr txBox="1"/>
          <p:nvPr/>
        </p:nvSpPr>
        <p:spPr>
          <a:xfrm>
            <a:off x="5285993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32469-9163-4981-BBF8-D272978FEA1D}"/>
              </a:ext>
            </a:extLst>
          </p:cNvPr>
          <p:cNvSpPr txBox="1"/>
          <p:nvPr/>
        </p:nvSpPr>
        <p:spPr>
          <a:xfrm>
            <a:off x="8246094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ECDB3-ACA5-4601-B43A-ADEC4BA1443D}"/>
              </a:ext>
            </a:extLst>
          </p:cNvPr>
          <p:cNvSpPr txBox="1"/>
          <p:nvPr/>
        </p:nvSpPr>
        <p:spPr>
          <a:xfrm>
            <a:off x="3577171" y="543306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2001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84E82-878C-453E-9BFD-649A82F4C0A1}"/>
              </a:ext>
            </a:extLst>
          </p:cNvPr>
          <p:cNvSpPr txBox="1"/>
          <p:nvPr/>
        </p:nvSpPr>
        <p:spPr>
          <a:xfrm>
            <a:off x="6989814" y="543306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2011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8F8D25D-B7A4-4BF6-94DE-58EBF784CC36}"/>
              </a:ext>
            </a:extLst>
          </p:cNvPr>
          <p:cNvSpPr txBox="1">
            <a:spLocks/>
          </p:cNvSpPr>
          <p:nvPr/>
        </p:nvSpPr>
        <p:spPr>
          <a:xfrm>
            <a:off x="378323" y="416479"/>
            <a:ext cx="6946304" cy="7995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600" b="1" dirty="0">
                <a:latin typeface="Calibri" panose="020F0502020204030204" pitchFamily="34" charset="0"/>
              </a:rPr>
              <a:t>GTHA </a:t>
            </a:r>
            <a:r>
              <a:rPr lang="en-CA" sz="2600" b="1" dirty="0" smtClean="0">
                <a:latin typeface="Calibri" panose="020F0502020204030204" pitchFamily="34" charset="0"/>
              </a:rPr>
              <a:t>commuter rail and subway 1971 </a:t>
            </a:r>
            <a:r>
              <a:rPr lang="en-CA" sz="2600" b="1" dirty="0">
                <a:latin typeface="Calibri" panose="020F0502020204030204" pitchFamily="34" charset="0"/>
              </a:rPr>
              <a:t>- 2011</a:t>
            </a: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1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3CA57-DDE6-4782-9182-C45F8404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t="5389" r="3734" b="4744"/>
          <a:stretch/>
        </p:blipFill>
        <p:spPr>
          <a:xfrm>
            <a:off x="0" y="1018632"/>
            <a:ext cx="3060633" cy="2304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89A90-7856-4576-8C35-1A0EFBB76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5388" r="4425" b="4744"/>
          <a:stretch/>
        </p:blipFill>
        <p:spPr>
          <a:xfrm>
            <a:off x="3039608" y="1018632"/>
            <a:ext cx="3026684" cy="2304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2CDE1-7924-496D-8B84-BA8231AB6C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" t="5387" r="4094" b="4744"/>
          <a:stretch/>
        </p:blipFill>
        <p:spPr>
          <a:xfrm>
            <a:off x="6054792" y="1018631"/>
            <a:ext cx="3060633" cy="2304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7FD50-37FF-4657-9271-F1A7A91B32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t="5241" r="3698" b="4970"/>
          <a:stretch/>
        </p:blipFill>
        <p:spPr>
          <a:xfrm>
            <a:off x="1397000" y="3448050"/>
            <a:ext cx="3175000" cy="2391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AE0D36-526B-434D-BF1A-CE52F7CA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" t="5599" r="4121" b="4971"/>
          <a:stretch/>
        </p:blipFill>
        <p:spPr>
          <a:xfrm>
            <a:off x="4543425" y="3470274"/>
            <a:ext cx="3152775" cy="2381791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B1517C4-5E9F-40DC-960E-0149C554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2908" y="6356350"/>
            <a:ext cx="1343891" cy="365125"/>
          </a:xfrm>
        </p:spPr>
        <p:txBody>
          <a:bodyPr/>
          <a:lstStyle/>
          <a:p>
            <a:pPr algn="r"/>
            <a:fld id="{B3CB678D-0FF9-4677-BD87-3AD142DD9E96}" type="slidenum">
              <a:rPr lang="en-CA" sz="1600" smtClean="0"/>
              <a:pPr algn="r"/>
              <a:t>5</a:t>
            </a:fld>
            <a:endParaRPr lang="en-C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4B22D-84CF-4FE1-8584-39674B35557D}"/>
              </a:ext>
            </a:extLst>
          </p:cNvPr>
          <p:cNvSpPr txBox="1"/>
          <p:nvPr/>
        </p:nvSpPr>
        <p:spPr>
          <a:xfrm>
            <a:off x="2258911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28594-78B8-4307-B6D0-6FADF474BA67}"/>
              </a:ext>
            </a:extLst>
          </p:cNvPr>
          <p:cNvSpPr txBox="1"/>
          <p:nvPr/>
        </p:nvSpPr>
        <p:spPr>
          <a:xfrm>
            <a:off x="5285993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56E75-126A-417F-916D-139BE64890C5}"/>
              </a:ext>
            </a:extLst>
          </p:cNvPr>
          <p:cNvSpPr txBox="1"/>
          <p:nvPr/>
        </p:nvSpPr>
        <p:spPr>
          <a:xfrm>
            <a:off x="8246094" y="275463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1991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62EE2-7D66-4420-AEE6-06205EC41031}"/>
              </a:ext>
            </a:extLst>
          </p:cNvPr>
          <p:cNvSpPr txBox="1"/>
          <p:nvPr/>
        </p:nvSpPr>
        <p:spPr>
          <a:xfrm>
            <a:off x="3772162" y="543306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2001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3240F-38F9-4FD5-8328-D94785132D4B}"/>
              </a:ext>
            </a:extLst>
          </p:cNvPr>
          <p:cNvSpPr txBox="1"/>
          <p:nvPr/>
        </p:nvSpPr>
        <p:spPr>
          <a:xfrm>
            <a:off x="7001689" y="5433060"/>
            <a:ext cx="582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2011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CD6A8F2F-A473-4A57-8BC8-81B4E94DF3C1}"/>
              </a:ext>
            </a:extLst>
          </p:cNvPr>
          <p:cNvSpPr txBox="1">
            <a:spLocks/>
          </p:cNvSpPr>
          <p:nvPr/>
        </p:nvSpPr>
        <p:spPr>
          <a:xfrm>
            <a:off x="406345" y="396851"/>
            <a:ext cx="6946304" cy="7995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600" b="1" dirty="0">
                <a:latin typeface="Calibri" panose="020F0502020204030204" pitchFamily="34" charset="0"/>
              </a:rPr>
              <a:t>GTHA Road Network 1971 - 2011</a:t>
            </a: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sz="2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6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874" t="17538" r="13195" b="8983"/>
          <a:stretch/>
        </p:blipFill>
        <p:spPr>
          <a:xfrm>
            <a:off x="1502227" y="884426"/>
            <a:ext cx="6489811" cy="59735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19477" y="149863"/>
            <a:ext cx="8229600" cy="812799"/>
          </a:xfrm>
        </p:spPr>
        <p:txBody>
          <a:bodyPr>
            <a:normAutofit/>
          </a:bodyPr>
          <a:lstStyle/>
          <a:p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GTHA urbanisation</a:t>
            </a:r>
          </a:p>
        </p:txBody>
      </p:sp>
    </p:spTree>
    <p:extLst>
      <p:ext uri="{BB962C8B-B14F-4D97-AF65-F5344CB8AC3E}">
        <p14:creationId xmlns:p14="http://schemas.microsoft.com/office/powerpoint/2010/main" val="37621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7</a:t>
            </a:fld>
            <a:endParaRPr lang="en-CA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78323" y="416479"/>
            <a:ext cx="7673277" cy="5220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b="1" dirty="0">
                <a:latin typeface="Calibri" panose="020F0502020204030204" pitchFamily="34" charset="0"/>
              </a:rPr>
              <a:t>Accessibility in the GTHA</a:t>
            </a:r>
          </a:p>
          <a:p>
            <a:pPr marL="0" indent="0"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200" dirty="0">
                <a:latin typeface="Calibri" panose="020F0502020204030204" pitchFamily="34" charset="0"/>
              </a:rPr>
              <a:t>Travel time matrices:</a:t>
            </a: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>
                <a:latin typeface="Calibri" panose="020F0502020204030204" pitchFamily="34" charset="0"/>
              </a:rPr>
              <a:t>by transit and road</a:t>
            </a:r>
          </a:p>
          <a:p>
            <a:r>
              <a:rPr lang="en-CA" sz="2200" dirty="0">
                <a:latin typeface="Calibri" panose="020F0502020204030204" pitchFamily="34" charset="0"/>
              </a:rPr>
              <a:t>at the TAZ level (approx. 2300)</a:t>
            </a:r>
          </a:p>
          <a:p>
            <a:r>
              <a:rPr lang="en-CA" sz="2200" dirty="0">
                <a:latin typeface="Calibri" panose="020F0502020204030204" pitchFamily="34" charset="0"/>
              </a:rPr>
              <a:t>for ten time points of five year intervals from 1971 to 2016, using EMME networks (networks before 1986 were constructed retrospectively)</a:t>
            </a:r>
          </a:p>
          <a:p>
            <a:pPr marL="0" indent="0"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CA" sz="2200" dirty="0">
                <a:latin typeface="Calibri" panose="020F0502020204030204" pitchFamily="34" charset="0"/>
                <a:sym typeface="Wingdings" panose="05000000000000000000" pitchFamily="2" charset="2"/>
              </a:rPr>
              <a:t> approx. 5 million ODs per mode per time point</a:t>
            </a: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78323" y="416479"/>
            <a:ext cx="7673277" cy="5220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b="1" dirty="0">
                <a:latin typeface="Calibri" panose="020F0502020204030204" pitchFamily="34" charset="0"/>
              </a:rPr>
              <a:t>Accessibility in the GTHA</a:t>
            </a: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200" dirty="0">
                <a:latin typeface="Calibri" panose="020F0502020204030204" pitchFamily="34" charset="0"/>
              </a:rPr>
              <a:t>Travel time matrices:</a:t>
            </a:r>
          </a:p>
          <a:p>
            <a:pPr marL="0" indent="0">
              <a:buFont typeface="Wingdings" pitchFamily="2" charset="2"/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CA" sz="2200" b="1" dirty="0">
                <a:latin typeface="Calibri" panose="020F0502020204030204" pitchFamily="34" charset="0"/>
              </a:rPr>
              <a:t>Transit</a:t>
            </a:r>
          </a:p>
          <a:p>
            <a:r>
              <a:rPr lang="en-CA" sz="2200" dirty="0">
                <a:latin typeface="Calibri" panose="020F0502020204030204" pitchFamily="34" charset="0"/>
              </a:rPr>
              <a:t>GO train + subway + streetcar + </a:t>
            </a:r>
            <a:r>
              <a:rPr lang="en-CA" sz="2200" dirty="0" smtClean="0">
                <a:latin typeface="Calibri" panose="020F0502020204030204" pitchFamily="34" charset="0"/>
              </a:rPr>
              <a:t>bus (GO and normal) </a:t>
            </a:r>
            <a:endParaRPr lang="en-CA" sz="2200" dirty="0">
              <a:latin typeface="Calibri" panose="020F0502020204030204" pitchFamily="34" charset="0"/>
            </a:endParaRPr>
          </a:p>
          <a:p>
            <a:r>
              <a:rPr lang="en-CA" sz="2200" dirty="0">
                <a:latin typeface="Calibri" panose="020F0502020204030204" pitchFamily="34" charset="0"/>
              </a:rPr>
              <a:t>Transit time = walk time (</a:t>
            </a:r>
            <a:r>
              <a:rPr lang="en-CA" sz="2200" dirty="0" smtClean="0">
                <a:latin typeface="Calibri" panose="020F0502020204030204" pitchFamily="34" charset="0"/>
              </a:rPr>
              <a:t>access/egress) </a:t>
            </a:r>
            <a:r>
              <a:rPr lang="en-CA" sz="2200" dirty="0">
                <a:latin typeface="Calibri" panose="020F0502020204030204" pitchFamily="34" charset="0"/>
              </a:rPr>
              <a:t>+ wait time (average headway) + in transit vehicle </a:t>
            </a:r>
            <a:r>
              <a:rPr lang="en-CA" sz="2200" dirty="0" smtClean="0">
                <a:latin typeface="Calibri" panose="020F0502020204030204" pitchFamily="34" charset="0"/>
              </a:rPr>
              <a:t>time</a:t>
            </a:r>
          </a:p>
          <a:p>
            <a:pPr marL="0" indent="0">
              <a:buNone/>
            </a:pPr>
            <a:endParaRPr lang="en-CA" sz="22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2200" b="1" dirty="0">
                <a:latin typeface="Calibri" panose="020F0502020204030204" pitchFamily="34" charset="0"/>
              </a:rPr>
              <a:t>Road</a:t>
            </a:r>
          </a:p>
          <a:p>
            <a:r>
              <a:rPr lang="en-CA" sz="2200" dirty="0">
                <a:latin typeface="Calibri" panose="020F0502020204030204" pitchFamily="34" charset="0"/>
              </a:rPr>
              <a:t>Free flow travel times</a:t>
            </a:r>
          </a:p>
          <a:p>
            <a:r>
              <a:rPr lang="en-CA" sz="2200" dirty="0">
                <a:latin typeface="Calibri" panose="020F0502020204030204" pitchFamily="34" charset="0"/>
              </a:rPr>
              <a:t>Travel times with congestion </a:t>
            </a:r>
          </a:p>
          <a:p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200" dirty="0">
              <a:latin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B1387C-671E-4F3A-A59E-BF11ADB149ED}" type="slidenum">
              <a:rPr lang="en-CA" smtClean="0"/>
              <a:t>9</a:t>
            </a:fld>
            <a:endParaRPr lang="en-CA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378323" y="416479"/>
            <a:ext cx="7673277" cy="4130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b="1" dirty="0">
                <a:latin typeface="Calibri" panose="020F0502020204030204" pitchFamily="34" charset="0"/>
              </a:rPr>
              <a:t>Travel time development (all ODs)</a:t>
            </a:r>
          </a:p>
          <a:p>
            <a:pPr marL="0" indent="0">
              <a:buNone/>
            </a:pPr>
            <a:endParaRPr lang="en-CA" sz="2400" b="1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400" dirty="0">
              <a:latin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CA" sz="2400" dirty="0">
              <a:latin typeface="Calibri" panose="020F0502020204030204" pitchFamily="34" charset="0"/>
            </a:endParaRPr>
          </a:p>
          <a:p>
            <a:endParaRPr lang="en-CA" sz="24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50" y="1117601"/>
            <a:ext cx="7224064" cy="4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ofT">
      <a:dk1>
        <a:srgbClr val="4C698D"/>
      </a:dk1>
      <a:lt1>
        <a:srgbClr val="FFFFFF"/>
      </a:lt1>
      <a:dk2>
        <a:srgbClr val="001937"/>
      </a:dk2>
      <a:lt2>
        <a:srgbClr val="002A5C"/>
      </a:lt2>
      <a:accent1>
        <a:srgbClr val="0D9DBF"/>
      </a:accent1>
      <a:accent2>
        <a:srgbClr val="A2BC1A"/>
      </a:accent2>
      <a:accent3>
        <a:srgbClr val="564EC2"/>
      </a:accent3>
      <a:accent4>
        <a:srgbClr val="7F94AD"/>
      </a:accent4>
      <a:accent5>
        <a:srgbClr val="A3B2C4"/>
      </a:accent5>
      <a:accent6>
        <a:srgbClr val="FFFFFF"/>
      </a:accent6>
      <a:hlink>
        <a:srgbClr val="333366"/>
      </a:hlink>
      <a:folHlink>
        <a:srgbClr val="2472FF"/>
      </a:folHlink>
    </a:clrScheme>
    <a:fontScheme name="UofT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491</Words>
  <Application>Microsoft Office PowerPoint</Application>
  <PresentationFormat>On-screen Show (4:3)</PresentationFormat>
  <Paragraphs>160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</vt:lpstr>
      <vt:lpstr>Wingdings</vt:lpstr>
      <vt:lpstr>Office Theme</vt:lpstr>
      <vt:lpstr>A Multi-Decade Longitudinal Analysis of Transportation and Land Use Co-Evolution in the Greater Toronto-Hamilton Area</vt:lpstr>
      <vt:lpstr>PowerPoint Presentation</vt:lpstr>
      <vt:lpstr>PowerPoint Presentation</vt:lpstr>
      <vt:lpstr>PowerPoint Presentation</vt:lpstr>
      <vt:lpstr>PowerPoint Presentation</vt:lpstr>
      <vt:lpstr>                   GTHA urbanisation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 User</dc:creator>
  <cp:lastModifiedBy>Dena Kasraian Moghaddam</cp:lastModifiedBy>
  <cp:revision>388</cp:revision>
  <cp:lastPrinted>2012-12-14T21:20:54Z</cp:lastPrinted>
  <dcterms:created xsi:type="dcterms:W3CDTF">2012-10-26T15:55:16Z</dcterms:created>
  <dcterms:modified xsi:type="dcterms:W3CDTF">2018-04-21T02:33:41Z</dcterms:modified>
</cp:coreProperties>
</file>